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12"/>
  </p:notesMasterIdLst>
  <p:sldIdLst>
    <p:sldId id="256" r:id="rId2"/>
    <p:sldId id="257" r:id="rId3"/>
    <p:sldId id="258" r:id="rId4"/>
    <p:sldId id="260" r:id="rId5"/>
    <p:sldId id="261" r:id="rId6"/>
    <p:sldId id="265" r:id="rId7"/>
    <p:sldId id="263" r:id="rId8"/>
    <p:sldId id="267" r:id="rId9"/>
    <p:sldId id="266" r:id="rId10"/>
    <p:sldId id="264" r:id="rId1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A6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dirty="0"/>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C119E29-B4C9-4AF5-9B68-B000A7BBC39B}" type="datetimeFigureOut">
              <a:rPr lang="ar-SA" smtClean="0"/>
              <a:pPr/>
              <a:t>4/6/1438</a:t>
            </a:fld>
            <a:endParaRPr lang="ar-SA" dirty="0"/>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dirty="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dirty="0"/>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5040698-F126-48EE-9009-21A0BA98C7B7}" type="slidenum">
              <a:rPr lang="ar-SA" smtClean="0"/>
              <a:pPr/>
              <a:t>‹#›</a:t>
            </a:fld>
            <a:endParaRPr lang="ar-SA" dirty="0"/>
          </a:p>
        </p:txBody>
      </p:sp>
    </p:spTree>
    <p:extLst>
      <p:ext uri="{BB962C8B-B14F-4D97-AF65-F5344CB8AC3E}">
        <p14:creationId xmlns:p14="http://schemas.microsoft.com/office/powerpoint/2010/main" val="298923481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F5040698-F126-48EE-9009-21A0BA98C7B7}" type="slidenum">
              <a:rPr lang="ar-SA" smtClean="0"/>
              <a:pPr/>
              <a:t>3</a:t>
            </a:fld>
            <a:endParaRPr lang="ar-SA" dirty="0"/>
          </a:p>
        </p:txBody>
      </p:sp>
    </p:spTree>
    <p:extLst>
      <p:ext uri="{BB962C8B-B14F-4D97-AF65-F5344CB8AC3E}">
        <p14:creationId xmlns:p14="http://schemas.microsoft.com/office/powerpoint/2010/main" val="1462569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1875861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643261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2234546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dirty="0"/>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69657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4282875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4" name="Footer Placeholder 3"/>
          <p:cNvSpPr>
            <a:spLocks noGrp="1"/>
          </p:cNvSpPr>
          <p:nvPr>
            <p:ph type="ftr" sz="quarter" idx="11"/>
          </p:nvPr>
        </p:nvSpPr>
        <p:spPr/>
        <p:txBody>
          <a:bodyPr/>
          <a:lstStyle/>
          <a:p>
            <a:endParaRPr lang="ar-SA" dirty="0"/>
          </a:p>
        </p:txBody>
      </p:sp>
      <p:sp>
        <p:nvSpPr>
          <p:cNvPr id="5" name="Slide Number Placeholder 4"/>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42777633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4" name="Footer Placeholder 3"/>
          <p:cNvSpPr>
            <a:spLocks noGrp="1"/>
          </p:cNvSpPr>
          <p:nvPr>
            <p:ph type="ftr" sz="quarter" idx="11"/>
          </p:nvPr>
        </p:nvSpPr>
        <p:spPr/>
        <p:txBody>
          <a:bodyPr/>
          <a:lstStyle/>
          <a:p>
            <a:endParaRPr lang="ar-SA" dirty="0"/>
          </a:p>
        </p:txBody>
      </p:sp>
      <p:sp>
        <p:nvSpPr>
          <p:cNvPr id="5" name="Slide Number Placeholder 4"/>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7847619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29221772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3297377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2054122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2090050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449778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346" y="2912232"/>
            <a:ext cx="3830406"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912232"/>
            <a:ext cx="382151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8" name="Footer Placeholder 7"/>
          <p:cNvSpPr>
            <a:spLocks noGrp="1"/>
          </p:cNvSpPr>
          <p:nvPr>
            <p:ph type="ftr" sz="quarter" idx="11"/>
          </p:nvPr>
        </p:nvSpPr>
        <p:spPr/>
        <p:txBody>
          <a:bodyPr/>
          <a:lstStyle/>
          <a:p>
            <a:endParaRPr lang="ar-SA" dirty="0"/>
          </a:p>
        </p:txBody>
      </p:sp>
      <p:sp>
        <p:nvSpPr>
          <p:cNvPr id="9" name="Slide Number Placeholder 8"/>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3724314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4" name="Footer Placeholder 3"/>
          <p:cNvSpPr>
            <a:spLocks noGrp="1"/>
          </p:cNvSpPr>
          <p:nvPr>
            <p:ph type="ftr" sz="quarter" idx="11"/>
          </p:nvPr>
        </p:nvSpPr>
        <p:spPr/>
        <p:txBody>
          <a:bodyPr/>
          <a:lstStyle/>
          <a:p>
            <a:endParaRPr lang="ar-SA" dirty="0"/>
          </a:p>
        </p:txBody>
      </p:sp>
      <p:sp>
        <p:nvSpPr>
          <p:cNvPr id="5" name="Slide Number Placeholder 4"/>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1785157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3" name="Footer Placeholder 2"/>
          <p:cNvSpPr>
            <a:spLocks noGrp="1"/>
          </p:cNvSpPr>
          <p:nvPr>
            <p:ph type="ftr" sz="quarter" idx="11"/>
          </p:nvPr>
        </p:nvSpPr>
        <p:spPr/>
        <p:txBody>
          <a:bodyPr/>
          <a:lstStyle/>
          <a:p>
            <a:endParaRPr lang="ar-SA" dirty="0"/>
          </a:p>
        </p:txBody>
      </p:sp>
      <p:sp>
        <p:nvSpPr>
          <p:cNvPr id="4" name="Slide Number Placeholder 3"/>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3020977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1547964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pPr/>
              <a:t>4/6/1438</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1373078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1B8ABB09-4A1D-463E-8065-109CC2B7EFAA}" type="datetimeFigureOut">
              <a:rPr lang="ar-SA" smtClean="0"/>
              <a:pPr/>
              <a:t>4/6/1438</a:t>
            </a:fld>
            <a:endParaRPr lang="ar-SA" dirty="0"/>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ar-SA" dirty="0"/>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B34F065-1154-456A-91E3-76DE8E75E17B}" type="slidenum">
              <a:rPr lang="ar-SA" smtClean="0"/>
              <a:pPr/>
              <a:t>‹#›</a:t>
            </a:fld>
            <a:endParaRPr lang="ar-SA" dirty="0"/>
          </a:p>
        </p:txBody>
      </p:sp>
    </p:spTree>
    <p:extLst>
      <p:ext uri="{BB962C8B-B14F-4D97-AF65-F5344CB8AC3E}">
        <p14:creationId xmlns:p14="http://schemas.microsoft.com/office/powerpoint/2010/main" val="2433246847"/>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914400" rtl="1"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r" defTabSz="914400" rtl="1"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r" defTabSz="914400" rtl="1"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r" defTabSz="914400" rtl="1"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r" defTabSz="914400" rtl="1"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r" defTabSz="914400" rtl="1"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r" defTabSz="914400" rtl="1"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r" defTabSz="914400" rtl="1"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r" defTabSz="914400" rtl="1"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r" defTabSz="914400" rtl="1"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65212" y="908720"/>
            <a:ext cx="8229600" cy="2376264"/>
          </a:xfrm>
        </p:spPr>
        <p:txBody>
          <a:bodyPr>
            <a:noAutofit/>
          </a:bodyPr>
          <a:lstStyle/>
          <a:p>
            <a:pPr rtl="0"/>
            <a:r>
              <a:rPr lang="en-US" sz="3600" dirty="0" smtClean="0">
                <a:effectLst>
                  <a:outerShdw blurRad="38100" dist="38100" dir="2700000" algn="tl">
                    <a:srgbClr val="000000">
                      <a:alpha val="43137"/>
                    </a:srgbClr>
                  </a:outerShdw>
                </a:effectLst>
              </a:rPr>
              <a:t>Case Study About Zamil company</a:t>
            </a:r>
            <a:r>
              <a:rPr lang="en-US" sz="3600" dirty="0" smtClean="0">
                <a:effectLst>
                  <a:outerShdw blurRad="38100" dist="38100" dir="2700000" algn="tl">
                    <a:srgbClr val="000000">
                      <a:alpha val="43137"/>
                    </a:srgbClr>
                  </a:outerShdw>
                </a:effectLst>
              </a:rPr>
              <a:t/>
            </a:r>
            <a:br>
              <a:rPr lang="en-US" sz="3600" dirty="0" smtClean="0">
                <a:effectLst>
                  <a:outerShdw blurRad="38100" dist="38100" dir="2700000" algn="tl">
                    <a:srgbClr val="000000">
                      <a:alpha val="43137"/>
                    </a:srgbClr>
                  </a:outerShdw>
                </a:effectLst>
              </a:rPr>
            </a:br>
            <a:endParaRPr lang="ar-SA" sz="3600" dirty="0">
              <a:effectLst>
                <a:outerShdw blurRad="38100" dist="38100" dir="2700000" algn="tl">
                  <a:srgbClr val="000000">
                    <a:alpha val="43137"/>
                  </a:srgbClr>
                </a:outerShdw>
              </a:effectLst>
            </a:endParaRPr>
          </a:p>
        </p:txBody>
      </p:sp>
      <p:sp>
        <p:nvSpPr>
          <p:cNvPr id="3" name="Rectangle 2"/>
          <p:cNvSpPr/>
          <p:nvPr/>
        </p:nvSpPr>
        <p:spPr>
          <a:xfrm>
            <a:off x="1331640" y="3861048"/>
            <a:ext cx="6696744" cy="25202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smtClean="0"/>
              <a:t>Name:</a:t>
            </a:r>
          </a:p>
          <a:p>
            <a:pPr algn="ctr"/>
            <a:r>
              <a:rPr lang="en-US" dirty="0" smtClean="0"/>
              <a:t>ID:</a:t>
            </a:r>
          </a:p>
          <a:p>
            <a:pPr algn="ctr"/>
            <a:r>
              <a:rPr lang="en-US" dirty="0" smtClean="0"/>
              <a:t>Sec:</a:t>
            </a:r>
          </a:p>
          <a:p>
            <a:pPr algn="ctr"/>
            <a:r>
              <a:rPr lang="en-US" dirty="0" smtClean="0"/>
              <a:t>Dr.</a:t>
            </a:r>
            <a:endParaRPr lang="ar-S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9552" y="1844824"/>
            <a:ext cx="8229600" cy="2620888"/>
          </a:xfrm>
        </p:spPr>
        <p:txBody>
          <a:bodyPr>
            <a:normAutofit fontScale="40000" lnSpcReduction="2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l" rtl="0"/>
            <a:endParaRPr lang="en-US" sz="3600" b="1" dirty="0" smtClean="0">
              <a:ln/>
              <a:solidFill>
                <a:schemeClr val="accent3"/>
              </a:solidFill>
              <a:latin typeface="Lucida Calligraphy" pitchFamily="66" charset="0"/>
            </a:endParaRPr>
          </a:p>
          <a:p>
            <a:pPr algn="l" rtl="0"/>
            <a:endParaRPr lang="en-US" sz="3600" b="1" dirty="0" smtClean="0">
              <a:ln/>
              <a:solidFill>
                <a:schemeClr val="accent3"/>
              </a:solidFill>
              <a:latin typeface="Lucida Calligraphy" pitchFamily="66" charset="0"/>
            </a:endParaRPr>
          </a:p>
          <a:p>
            <a:pPr algn="l" rtl="0"/>
            <a:endParaRPr lang="en-US" sz="3600" b="1" dirty="0" smtClean="0">
              <a:ln/>
              <a:solidFill>
                <a:schemeClr val="accent3"/>
              </a:solidFill>
              <a:latin typeface="Lucida Calligraphy" pitchFamily="66" charset="0"/>
            </a:endParaRPr>
          </a:p>
          <a:p>
            <a:pPr algn="ctr" rtl="0">
              <a:buNone/>
            </a:pPr>
            <a:r>
              <a:rPr lang="en-US" sz="9600" b="1" i="1" dirty="0" smtClean="0">
                <a:ln/>
                <a:solidFill>
                  <a:schemeClr val="accent3"/>
                </a:solidFill>
                <a:effectLst>
                  <a:glow rad="139700">
                    <a:schemeClr val="accent1">
                      <a:satMod val="175000"/>
                      <a:alpha val="40000"/>
                    </a:schemeClr>
                  </a:glow>
                  <a:outerShdw blurRad="38100" dist="38100" dir="2700000" algn="tl">
                    <a:srgbClr val="000000">
                      <a:alpha val="43137"/>
                    </a:srgbClr>
                  </a:outerShdw>
                </a:effectLst>
                <a:latin typeface="Lucida Calligraphy" pitchFamily="66" charset="0"/>
              </a:rPr>
              <a:t>Thank you for attention </a:t>
            </a:r>
            <a:r>
              <a:rPr lang="en-US" sz="9600" b="1" i="1" dirty="0" smtClean="0">
                <a:ln/>
                <a:solidFill>
                  <a:schemeClr val="accent3"/>
                </a:solidFill>
                <a:effectLst>
                  <a:glow rad="139700">
                    <a:schemeClr val="accent1">
                      <a:satMod val="175000"/>
                      <a:alpha val="40000"/>
                    </a:schemeClr>
                  </a:glow>
                  <a:outerShdw blurRad="38100" dist="38100" dir="2700000" algn="tl">
                    <a:srgbClr val="000000">
                      <a:alpha val="43137"/>
                    </a:srgbClr>
                  </a:outerShdw>
                </a:effectLst>
                <a:latin typeface="Lucida Calligraphy" pitchFamily="66" charset="0"/>
                <a:sym typeface="Wingdings" pitchFamily="2" charset="2"/>
              </a:rPr>
              <a:t> </a:t>
            </a:r>
            <a:endParaRPr lang="en-US" sz="9600" b="1" i="1" dirty="0" smtClean="0">
              <a:ln/>
              <a:solidFill>
                <a:schemeClr val="accent3"/>
              </a:solidFill>
              <a:effectLst>
                <a:glow rad="139700">
                  <a:schemeClr val="accent1">
                    <a:satMod val="175000"/>
                    <a:alpha val="40000"/>
                  </a:schemeClr>
                </a:glow>
                <a:outerShdw blurRad="38100" dist="38100" dir="2700000" algn="tl">
                  <a:srgbClr val="000000">
                    <a:alpha val="43137"/>
                  </a:srgbClr>
                </a:outerShdw>
              </a:effectLst>
              <a:latin typeface="Lucida Calligraphy" pitchFamily="66" charset="0"/>
            </a:endParaRPr>
          </a:p>
          <a:p>
            <a:pPr algn="l" rtl="0">
              <a:buNone/>
            </a:pPr>
            <a:endParaRPr lang="en-US" sz="3600" b="1" dirty="0" smtClean="0">
              <a:ln/>
              <a:solidFill>
                <a:schemeClr val="accent3"/>
              </a:solidFill>
            </a:endParaRPr>
          </a:p>
          <a:p>
            <a:pPr algn="l" rtl="0">
              <a:buNone/>
            </a:pPr>
            <a:endParaRPr lang="en-US" sz="3600" b="1" dirty="0" smtClean="0">
              <a:ln/>
              <a:solidFill>
                <a:schemeClr val="accent3"/>
              </a:solidFill>
            </a:endParaRPr>
          </a:p>
          <a:p>
            <a:pPr algn="l" rtl="0">
              <a:buNone/>
            </a:pPr>
            <a:endParaRPr lang="en-US" sz="3600" b="1" dirty="0" smtClean="0">
              <a:ln/>
              <a:solidFill>
                <a:schemeClr val="accent3"/>
              </a:solidFill>
            </a:endParaRPr>
          </a:p>
          <a:p>
            <a:pPr algn="l" rtl="0">
              <a:buNone/>
            </a:pPr>
            <a:endParaRPr lang="en-US" sz="3600" b="1" dirty="0" smtClean="0">
              <a:ln/>
              <a:solidFill>
                <a:schemeClr val="accent3"/>
              </a:solidFill>
            </a:endParaRPr>
          </a:p>
          <a:p>
            <a:pPr algn="l" rtl="0">
              <a:buNone/>
            </a:pPr>
            <a:endParaRPr lang="en-US" sz="3600" b="1" dirty="0" smtClean="0">
              <a:ln/>
              <a:solidFill>
                <a:schemeClr val="accent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0"/>
            <a:r>
              <a:rPr lang="en-US" dirty="0" smtClean="0"/>
              <a:t>Outline </a:t>
            </a:r>
            <a:endParaRPr lang="ar-SA" dirty="0"/>
          </a:p>
        </p:txBody>
      </p:sp>
      <p:sp>
        <p:nvSpPr>
          <p:cNvPr id="3" name="عنصر نائب للمحتوى 2"/>
          <p:cNvSpPr>
            <a:spLocks noGrp="1"/>
          </p:cNvSpPr>
          <p:nvPr>
            <p:ph idx="1"/>
          </p:nvPr>
        </p:nvSpPr>
        <p:spPr>
          <a:xfrm>
            <a:off x="467544" y="1412776"/>
            <a:ext cx="8229600" cy="4709160"/>
          </a:xfrm>
        </p:spPr>
        <p:txBody>
          <a:bodyPr>
            <a:normAutofit fontScale="92500" lnSpcReduction="10000"/>
          </a:bodyPr>
          <a:lstStyle/>
          <a:p>
            <a:pPr algn="l" rtl="0">
              <a:lnSpc>
                <a:spcPct val="200000"/>
              </a:lnSpc>
            </a:pPr>
            <a:r>
              <a:rPr lang="en-US" dirty="0" smtClean="0">
                <a:effectLst>
                  <a:outerShdw blurRad="38100" dist="38100" dir="2700000" algn="tl">
                    <a:srgbClr val="000000">
                      <a:alpha val="43137"/>
                    </a:srgbClr>
                  </a:outerShdw>
                </a:effectLst>
              </a:rPr>
              <a:t>Background of Zamil</a:t>
            </a:r>
          </a:p>
          <a:p>
            <a:pPr algn="l" rtl="0">
              <a:lnSpc>
                <a:spcPct val="200000"/>
              </a:lnSpc>
            </a:pPr>
            <a:r>
              <a:rPr lang="en-US" dirty="0"/>
              <a:t>Case Study</a:t>
            </a:r>
            <a:r>
              <a:rPr lang="ar-SA" dirty="0"/>
              <a:t> </a:t>
            </a:r>
            <a:r>
              <a:rPr lang="en-US" dirty="0"/>
              <a:t>About Zamil Company</a:t>
            </a:r>
            <a:r>
              <a:rPr lang="ar-SA" dirty="0"/>
              <a:t> </a:t>
            </a:r>
            <a:endParaRPr lang="en-US" dirty="0" smtClean="0"/>
          </a:p>
          <a:p>
            <a:pPr algn="l" rtl="0">
              <a:lnSpc>
                <a:spcPct val="200000"/>
              </a:lnSpc>
            </a:pPr>
            <a:r>
              <a:rPr lang="en-US" dirty="0"/>
              <a:t>Products Before &amp; </a:t>
            </a:r>
            <a:r>
              <a:rPr lang="en-US" dirty="0" smtClean="0"/>
              <a:t>After</a:t>
            </a:r>
            <a:endParaRPr lang="en-US" b="1" dirty="0" smtClean="0">
              <a:effectLst>
                <a:outerShdw blurRad="38100" dist="38100" dir="2700000" algn="tl">
                  <a:srgbClr val="000000">
                    <a:alpha val="43137"/>
                  </a:srgbClr>
                </a:outerShdw>
              </a:effectLst>
            </a:endParaRPr>
          </a:p>
          <a:p>
            <a:pPr algn="l" rtl="0">
              <a:lnSpc>
                <a:spcPct val="200000"/>
              </a:lnSpc>
            </a:pPr>
            <a:r>
              <a:rPr lang="en-US" dirty="0"/>
              <a:t>Quality Before &amp; </a:t>
            </a:r>
            <a:r>
              <a:rPr lang="en-US" dirty="0" smtClean="0"/>
              <a:t>After</a:t>
            </a:r>
          </a:p>
          <a:p>
            <a:pPr algn="l" rtl="0">
              <a:lnSpc>
                <a:spcPct val="200000"/>
              </a:lnSpc>
            </a:pPr>
            <a:r>
              <a:rPr lang="en-US" dirty="0"/>
              <a:t>Factors </a:t>
            </a:r>
            <a:endParaRPr lang="en-US" dirty="0" smtClean="0"/>
          </a:p>
          <a:p>
            <a:pPr algn="l" rtl="0">
              <a:lnSpc>
                <a:spcPct val="200000"/>
              </a:lnSpc>
            </a:pPr>
            <a:r>
              <a:rPr lang="en-US" dirty="0">
                <a:latin typeface="Times New Roman" pitchFamily="18" charset="0"/>
                <a:cs typeface="Times New Roman" pitchFamily="18" charset="0"/>
              </a:rPr>
              <a:t> Benefits of Business </a:t>
            </a:r>
            <a:r>
              <a:rPr lang="en-US" dirty="0" smtClean="0">
                <a:latin typeface="Times New Roman" pitchFamily="18" charset="0"/>
                <a:cs typeface="Times New Roman" pitchFamily="18" charset="0"/>
              </a:rPr>
              <a:t>Ethics</a:t>
            </a:r>
          </a:p>
          <a:p>
            <a:pPr algn="l" rtl="0">
              <a:lnSpc>
                <a:spcPct val="200000"/>
              </a:lnSpc>
            </a:pPr>
            <a:r>
              <a:rPr lang="en-US" b="1" dirty="0" smtClean="0">
                <a:effectLst>
                  <a:outerShdw blurRad="38100" dist="38100" dir="2700000" algn="tl">
                    <a:srgbClr val="000000">
                      <a:alpha val="43137"/>
                    </a:srgbClr>
                  </a:outerShdw>
                </a:effectLst>
                <a:latin typeface="Times New Roman" pitchFamily="18" charset="0"/>
                <a:cs typeface="Times New Roman" pitchFamily="18" charset="0"/>
              </a:rPr>
              <a:t>References</a:t>
            </a:r>
            <a:endParaRPr lang="ar-SA"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99392"/>
            <a:ext cx="8229600" cy="1143000"/>
          </a:xfrm>
        </p:spPr>
        <p:txBody>
          <a:bodyPr/>
          <a:lstStyle/>
          <a:p>
            <a:r>
              <a:rPr lang="en-US" dirty="0" smtClean="0"/>
              <a:t>Background of Zamil </a:t>
            </a:r>
            <a:endParaRPr lang="ar-SA" dirty="0"/>
          </a:p>
        </p:txBody>
      </p:sp>
      <p:sp>
        <p:nvSpPr>
          <p:cNvPr id="3" name="عنصر نائب للمحتوى 2"/>
          <p:cNvSpPr>
            <a:spLocks noGrp="1"/>
          </p:cNvSpPr>
          <p:nvPr>
            <p:ph idx="1"/>
          </p:nvPr>
        </p:nvSpPr>
        <p:spPr>
          <a:xfrm>
            <a:off x="-180528" y="836712"/>
            <a:ext cx="9505056" cy="5400600"/>
          </a:xfrm>
        </p:spPr>
        <p:txBody>
          <a:bodyPr>
            <a:normAutofit/>
          </a:bodyPr>
          <a:lstStyle/>
          <a:p>
            <a:pPr algn="l" rtl="0">
              <a:lnSpc>
                <a:spcPct val="150000"/>
              </a:lnSpc>
            </a:pPr>
            <a:r>
              <a:rPr lang="en-US" sz="2400" b="1" dirty="0" smtClean="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It is one of the largest Industrial company in the middle east </a:t>
            </a:r>
          </a:p>
          <a:p>
            <a:pPr algn="l" rtl="0">
              <a:lnSpc>
                <a:spcPct val="150000"/>
              </a:lnSpc>
            </a:pPr>
            <a:r>
              <a:rPr lang="en-US" sz="2200" b="1" dirty="0" smtClean="0">
                <a:effectLst>
                  <a:outerShdw blurRad="38100" dist="38100" dir="2700000" algn="tl">
                    <a:srgbClr val="000000">
                      <a:alpha val="43137"/>
                    </a:srgbClr>
                  </a:outerShdw>
                </a:effectLst>
              </a:rPr>
              <a:t>Established in 1998 by Zamil Group.</a:t>
            </a:r>
          </a:p>
          <a:p>
            <a:pPr algn="l" rtl="0">
              <a:lnSpc>
                <a:spcPct val="150000"/>
              </a:lnSpc>
            </a:pPr>
            <a:r>
              <a:rPr lang="en-US" sz="2200" b="1" dirty="0" smtClean="0">
                <a:effectLst>
                  <a:outerShdw blurRad="38100" dist="38100" dir="2700000" algn="tl">
                    <a:srgbClr val="000000">
                      <a:alpha val="43137"/>
                    </a:srgbClr>
                  </a:outerShdw>
                </a:effectLst>
              </a:rPr>
              <a:t>Revenues in 2011 more than 5.2 billon $ </a:t>
            </a:r>
          </a:p>
          <a:p>
            <a:pPr algn="l" rtl="0">
              <a:lnSpc>
                <a:spcPct val="150000"/>
              </a:lnSpc>
            </a:pPr>
            <a:r>
              <a:rPr lang="en-US" sz="2200" b="1" dirty="0" smtClean="0">
                <a:effectLst>
                  <a:outerShdw blurRad="38100" dist="38100" dir="2700000" algn="tl">
                    <a:srgbClr val="000000">
                      <a:alpha val="43137"/>
                    </a:srgbClr>
                  </a:outerShdw>
                </a:effectLst>
              </a:rPr>
              <a:t>Offices and projects in more than 40 countries, 140,00 employees</a:t>
            </a:r>
            <a:r>
              <a:rPr lang="en-US" sz="2200" dirty="0" smtClean="0">
                <a:effectLst>
                  <a:outerShdw blurRad="38100" dist="38100" dir="2700000" algn="tl">
                    <a:srgbClr val="000000">
                      <a:alpha val="43137"/>
                    </a:srgbClr>
                  </a:outerShdw>
                </a:effectLst>
                <a:latin typeface="+mj-lt"/>
              </a:rPr>
              <a:t>.</a:t>
            </a:r>
          </a:p>
          <a:p>
            <a:pPr algn="l" rtl="0">
              <a:lnSpc>
                <a:spcPct val="150000"/>
              </a:lnSpc>
            </a:pPr>
            <a:endParaRPr lang="en-US" sz="2200" dirty="0" smtClean="0">
              <a:effectLst>
                <a:outerShdw blurRad="38100" dist="38100" dir="2700000" algn="tl">
                  <a:srgbClr val="000000">
                    <a:alpha val="43137"/>
                  </a:srgbClr>
                </a:outerShdw>
              </a:effectLst>
              <a:latin typeface="+mj-lt"/>
            </a:endParaRPr>
          </a:p>
          <a:p>
            <a:pPr algn="l" rtl="0">
              <a:lnSpc>
                <a:spcPct val="150000"/>
              </a:lnSpc>
            </a:pPr>
            <a:endParaRPr lang="ar-SA" sz="2000" dirty="0">
              <a:latin typeface="+mj-l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3537012"/>
            <a:ext cx="4572000" cy="341023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rtl="0"/>
            <a:r>
              <a:rPr lang="en-US" dirty="0" smtClean="0"/>
              <a:t>Case Study</a:t>
            </a:r>
            <a:r>
              <a:rPr lang="ar-SA" dirty="0" smtClean="0"/>
              <a:t> </a:t>
            </a:r>
            <a:r>
              <a:rPr lang="en-US" dirty="0" smtClean="0"/>
              <a:t>About Zamil Company</a:t>
            </a:r>
            <a:r>
              <a:rPr lang="ar-SA" dirty="0" smtClean="0"/>
              <a:t> </a:t>
            </a:r>
            <a:r>
              <a:rPr lang="en-US" dirty="0" smtClean="0"/>
              <a:t>(Air Conditional)</a:t>
            </a:r>
            <a:r>
              <a:rPr lang="ar-SA" dirty="0" smtClean="0"/>
              <a:t> </a:t>
            </a:r>
            <a:endParaRPr lang="ar-SA" dirty="0"/>
          </a:p>
        </p:txBody>
      </p:sp>
      <p:sp>
        <p:nvSpPr>
          <p:cNvPr id="3" name="عنصر نائب للمحتوى 2"/>
          <p:cNvSpPr>
            <a:spLocks noGrp="1"/>
          </p:cNvSpPr>
          <p:nvPr>
            <p:ph idx="1"/>
          </p:nvPr>
        </p:nvSpPr>
        <p:spPr/>
        <p:txBody>
          <a:bodyPr/>
          <a:lstStyle/>
          <a:p>
            <a:pPr marL="137160" indent="0" algn="l" rtl="0">
              <a:lnSpc>
                <a:spcPct val="250000"/>
              </a:lnSpc>
              <a:buNone/>
            </a:pPr>
            <a:r>
              <a:rPr lang="en-US" u="sng" dirty="0" smtClean="0"/>
              <a:t>Short Comparison;</a:t>
            </a:r>
          </a:p>
          <a:p>
            <a:pPr algn="l" rtl="0">
              <a:lnSpc>
                <a:spcPct val="250000"/>
              </a:lnSpc>
              <a:buFont typeface="Wingdings" panose="05000000000000000000" pitchFamily="2" charset="2"/>
              <a:buChar char="q"/>
            </a:pPr>
            <a:r>
              <a:rPr lang="en-US" dirty="0" smtClean="0"/>
              <a:t>Products before &amp; after</a:t>
            </a:r>
          </a:p>
          <a:p>
            <a:pPr algn="l" rtl="0">
              <a:lnSpc>
                <a:spcPct val="250000"/>
              </a:lnSpc>
              <a:buFont typeface="Wingdings" panose="05000000000000000000" pitchFamily="2" charset="2"/>
              <a:buChar char="q"/>
            </a:pPr>
            <a:r>
              <a:rPr lang="en-US" dirty="0" smtClean="0"/>
              <a:t>Quality before &amp; after</a:t>
            </a:r>
          </a:p>
          <a:p>
            <a:pPr algn="l" rtl="0">
              <a:lnSpc>
                <a:spcPct val="250000"/>
              </a:lnSpc>
              <a:buFont typeface="Wingdings" panose="05000000000000000000" pitchFamily="2" charset="2"/>
              <a:buChar char="q"/>
            </a:pPr>
            <a:r>
              <a:rPr lang="en-US" dirty="0" smtClean="0"/>
              <a:t>Factors</a:t>
            </a:r>
          </a:p>
          <a:p>
            <a:pPr algn="l" rtl="0">
              <a:lnSpc>
                <a:spcPct val="250000"/>
              </a:lnSpc>
              <a:buFont typeface="Wingdings" panose="05000000000000000000" pitchFamily="2" charset="2"/>
              <a:buChar char="q"/>
            </a:pPr>
            <a:endParaRPr lang="en-US" dirty="0" smtClean="0"/>
          </a:p>
          <a:p>
            <a:pPr algn="l" rtl="0">
              <a:lnSpc>
                <a:spcPct val="250000"/>
              </a:lnSpc>
              <a:buNone/>
            </a:pPr>
            <a:endParaRPr lang="ar-S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dirty="0" smtClean="0"/>
              <a:t>Products </a:t>
            </a:r>
            <a:r>
              <a:rPr lang="en-US" dirty="0"/>
              <a:t>B</a:t>
            </a:r>
            <a:r>
              <a:rPr lang="en-US" dirty="0" smtClean="0"/>
              <a:t>efore &amp; After</a:t>
            </a:r>
            <a:r>
              <a:rPr lang="en-US" dirty="0" smtClean="0"/>
              <a:t/>
            </a:r>
            <a:br>
              <a:rPr lang="en-US" dirty="0" smtClean="0"/>
            </a:br>
            <a:endParaRPr lang="ar-SA" dirty="0"/>
          </a:p>
        </p:txBody>
      </p:sp>
      <p:sp>
        <p:nvSpPr>
          <p:cNvPr id="3" name="عنصر نائب للمحتوى 2"/>
          <p:cNvSpPr>
            <a:spLocks noGrp="1"/>
          </p:cNvSpPr>
          <p:nvPr>
            <p:ph idx="1"/>
          </p:nvPr>
        </p:nvSpPr>
        <p:spPr/>
        <p:txBody>
          <a:bodyPr>
            <a:normAutofit/>
          </a:bodyPr>
          <a:lstStyle/>
          <a:p>
            <a:pPr marL="137160" indent="0" algn="l" rtl="0">
              <a:lnSpc>
                <a:spcPct val="150000"/>
              </a:lnSpc>
              <a:buNone/>
            </a:pPr>
            <a:endParaRPr lang="en-US" sz="3200" u="sng" dirty="0" smtClean="0"/>
          </a:p>
          <a:p>
            <a:pPr lvl="1" algn="l" rtl="0">
              <a:lnSpc>
                <a:spcPct val="150000"/>
              </a:lnSpc>
              <a:buFont typeface="Wingdings" panose="05000000000000000000" pitchFamily="2" charset="2"/>
              <a:buChar char="Ø"/>
            </a:pPr>
            <a:r>
              <a:rPr lang="en-US" dirty="0" smtClean="0"/>
              <a:t>In the past, Products of Zamil was too strong to work for a long time with high performance, today </a:t>
            </a:r>
            <a:r>
              <a:rPr lang="en-US" dirty="0" err="1" smtClean="0"/>
              <a:t>Zamil’s</a:t>
            </a:r>
            <a:r>
              <a:rPr lang="en-US" dirty="0"/>
              <a:t> </a:t>
            </a:r>
            <a:r>
              <a:rPr lang="en-US" dirty="0" smtClean="0"/>
              <a:t>products, can’t work for a long time with the same performance due to the change materials used for air conditional.</a:t>
            </a:r>
            <a:endParaRPr lang="en-US" dirty="0" smtClean="0"/>
          </a:p>
          <a:p>
            <a:pPr algn="l" rtl="0">
              <a:buNone/>
            </a:pPr>
            <a:endParaRPr lang="en-US" dirty="0" smtClean="0"/>
          </a:p>
          <a:p>
            <a:pPr algn="l" rtl="0"/>
            <a:endParaRPr lang="ar-S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a:t>Quality Before &amp; After</a:t>
            </a:r>
            <a:endParaRPr lang="ar-SA" dirty="0"/>
          </a:p>
        </p:txBody>
      </p:sp>
      <p:sp>
        <p:nvSpPr>
          <p:cNvPr id="3" name="Content Placeholder 2"/>
          <p:cNvSpPr>
            <a:spLocks noGrp="1"/>
          </p:cNvSpPr>
          <p:nvPr>
            <p:ph idx="1"/>
          </p:nvPr>
        </p:nvSpPr>
        <p:spPr/>
        <p:txBody>
          <a:bodyPr/>
          <a:lstStyle/>
          <a:p>
            <a:pPr algn="l" rtl="0"/>
            <a:endParaRPr lang="en-US" dirty="0" smtClean="0"/>
          </a:p>
          <a:p>
            <a:pPr algn="l" rtl="0"/>
            <a:endParaRPr lang="en-US" dirty="0"/>
          </a:p>
          <a:p>
            <a:pPr algn="l" rtl="0"/>
            <a:endParaRPr lang="en-US" dirty="0" smtClean="0"/>
          </a:p>
          <a:p>
            <a:pPr algn="l" rtl="0"/>
            <a:r>
              <a:rPr lang="en-US" dirty="0" smtClean="0"/>
              <a:t>The Quality of air conditional was changed due to the develop of materials that used in air conditionals, also the increase of prize for these materials which make Zamil Company has </a:t>
            </a:r>
            <a:r>
              <a:rPr lang="en-US" smtClean="0"/>
              <a:t>to produce low </a:t>
            </a:r>
            <a:r>
              <a:rPr lang="en-US" dirty="0" smtClean="0"/>
              <a:t>quality than before.</a:t>
            </a:r>
            <a:endParaRPr lang="en-US" dirty="0"/>
          </a:p>
        </p:txBody>
      </p:sp>
    </p:spTree>
    <p:extLst>
      <p:ext uri="{BB962C8B-B14F-4D97-AF65-F5344CB8AC3E}">
        <p14:creationId xmlns:p14="http://schemas.microsoft.com/office/powerpoint/2010/main" val="2410998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Factors </a:t>
            </a:r>
            <a:endParaRPr lang="ar-SA" dirty="0"/>
          </a:p>
        </p:txBody>
      </p:sp>
      <p:sp>
        <p:nvSpPr>
          <p:cNvPr id="3" name="عنصر نائب للمحتوى 2"/>
          <p:cNvSpPr>
            <a:spLocks noGrp="1"/>
          </p:cNvSpPr>
          <p:nvPr>
            <p:ph idx="1"/>
          </p:nvPr>
        </p:nvSpPr>
        <p:spPr>
          <a:xfrm>
            <a:off x="35496" y="1412776"/>
            <a:ext cx="9108504" cy="5445224"/>
          </a:xfrm>
        </p:spPr>
        <p:txBody>
          <a:bodyPr>
            <a:normAutofit/>
          </a:bodyPr>
          <a:lstStyle/>
          <a:p>
            <a:pPr marL="137160" indent="0" algn="l" rtl="0">
              <a:lnSpc>
                <a:spcPct val="150000"/>
              </a:lnSpc>
              <a:buNone/>
            </a:pPr>
            <a:r>
              <a:rPr lang="en-US" u="sng" dirty="0" smtClean="0"/>
              <a:t>Ethics</a:t>
            </a:r>
            <a:r>
              <a:rPr lang="en-US" dirty="0" smtClean="0"/>
              <a:t>:</a:t>
            </a:r>
          </a:p>
          <a:p>
            <a:pPr algn="l" rtl="0">
              <a:lnSpc>
                <a:spcPct val="150000"/>
              </a:lnSpc>
            </a:pPr>
            <a:r>
              <a:rPr lang="en-US" dirty="0" smtClean="0"/>
              <a:t>The change of ethical behavior of managers inside Zamil Company was the main reason for changing products and quality </a:t>
            </a:r>
          </a:p>
          <a:p>
            <a:pPr algn="l" rtl="0">
              <a:lnSpc>
                <a:spcPct val="150000"/>
              </a:lnSpc>
            </a:pPr>
            <a:r>
              <a:rPr lang="en-US" dirty="0" smtClean="0"/>
              <a:t>The role of ethics for saving business and reputation of products</a:t>
            </a:r>
          </a:p>
          <a:p>
            <a:pPr algn="l" rtl="0">
              <a:lnSpc>
                <a:spcPct val="150000"/>
              </a:lnSpc>
            </a:pPr>
            <a:r>
              <a:rPr lang="en-US" dirty="0" smtClean="0"/>
              <a:t>Uncaring of Managers cause uncaring of Engineers Cause </a:t>
            </a:r>
          </a:p>
          <a:p>
            <a:pPr algn="ctr" rtl="0">
              <a:lnSpc>
                <a:spcPct val="150000"/>
              </a:lnSpc>
            </a:pPr>
            <a:endParaRPr lang="en-US" dirty="0" smtClean="0"/>
          </a:p>
          <a:p>
            <a:pPr algn="ctr" rtl="0">
              <a:lnSpc>
                <a:spcPct val="150000"/>
              </a:lnSpc>
            </a:pPr>
            <a:r>
              <a:rPr lang="en-US" dirty="0" smtClean="0"/>
              <a:t>Weakness of products wheel</a:t>
            </a:r>
          </a:p>
          <a:p>
            <a:pPr algn="ctr" rtl="0">
              <a:lnSpc>
                <a:spcPct val="150000"/>
              </a:lnSpc>
            </a:pPr>
            <a:r>
              <a:rPr lang="en-US" dirty="0" smtClean="0"/>
              <a:t>Doesn’t get the expect profit</a:t>
            </a:r>
          </a:p>
          <a:p>
            <a:pPr algn="ctr" rtl="0">
              <a:lnSpc>
                <a:spcPct val="150000"/>
              </a:lnSpc>
            </a:pPr>
            <a:r>
              <a:rPr lang="en-US" dirty="0" smtClean="0"/>
              <a:t>Losing of business by time</a:t>
            </a:r>
          </a:p>
          <a:p>
            <a:pPr algn="ctr" rtl="0">
              <a:lnSpc>
                <a:spcPct val="150000"/>
              </a:lnSpc>
            </a:pPr>
            <a:endParaRPr lang="en-US" dirty="0" smtClean="0"/>
          </a:p>
          <a:p>
            <a:pPr lvl="1" algn="l" rtl="0">
              <a:lnSpc>
                <a:spcPct val="150000"/>
              </a:lnSpc>
            </a:pPr>
            <a:endParaRPr lang="en-US" dirty="0" smtClean="0"/>
          </a:p>
          <a:p>
            <a:pPr lvl="1" algn="l" rtl="0">
              <a:lnSpc>
                <a:spcPct val="150000"/>
              </a:lnSpc>
            </a:pPr>
            <a:endParaRPr lang="en-US" dirty="0" smtClean="0"/>
          </a:p>
          <a:p>
            <a:pPr lvl="1" algn="l" rtl="0">
              <a:lnSpc>
                <a:spcPct val="150000"/>
              </a:lnSpc>
            </a:pPr>
            <a:endParaRPr lang="en-US" dirty="0" smtClean="0"/>
          </a:p>
          <a:p>
            <a:pPr algn="l" rtl="0">
              <a:lnSpc>
                <a:spcPct val="150000"/>
              </a:lnSpc>
            </a:pPr>
            <a:endParaRPr lang="en-US" dirty="0"/>
          </a:p>
        </p:txBody>
      </p:sp>
      <p:sp>
        <p:nvSpPr>
          <p:cNvPr id="5" name="Down Arrow 4"/>
          <p:cNvSpPr/>
          <p:nvPr/>
        </p:nvSpPr>
        <p:spPr>
          <a:xfrm>
            <a:off x="4459994" y="4221088"/>
            <a:ext cx="25602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 </a:t>
            </a:r>
            <a:r>
              <a:rPr lang="en-US" b="0" dirty="0">
                <a:latin typeface="Times New Roman" pitchFamily="18" charset="0"/>
                <a:cs typeface="Times New Roman" pitchFamily="18" charset="0"/>
              </a:rPr>
              <a:t>Benefits of Business Ethics</a:t>
            </a:r>
            <a:endParaRPr lang="ar-SA" dirty="0"/>
          </a:p>
        </p:txBody>
      </p:sp>
      <p:sp>
        <p:nvSpPr>
          <p:cNvPr id="3" name="Content Placeholder 2"/>
          <p:cNvSpPr>
            <a:spLocks noGrp="1"/>
          </p:cNvSpPr>
          <p:nvPr>
            <p:ph idx="1"/>
          </p:nvPr>
        </p:nvSpPr>
        <p:spPr/>
        <p:txBody>
          <a:bodyPr/>
          <a:lstStyle/>
          <a:p>
            <a:pPr algn="l" rtl="0">
              <a:lnSpc>
                <a:spcPct val="150000"/>
              </a:lnSpc>
              <a:buFont typeface="Wingdings" pitchFamily="2" charset="2"/>
              <a:buChar char="q"/>
            </a:pPr>
            <a:r>
              <a:rPr lang="en-US" dirty="0">
                <a:latin typeface="Times New Roman" pitchFamily="18" charset="0"/>
                <a:cs typeface="Times New Roman" pitchFamily="18" charset="0"/>
              </a:rPr>
              <a:t>Better ethical climate</a:t>
            </a:r>
          </a:p>
          <a:p>
            <a:pPr algn="l" rtl="0">
              <a:lnSpc>
                <a:spcPct val="150000"/>
              </a:lnSpc>
              <a:buFont typeface="Wingdings" pitchFamily="2" charset="2"/>
              <a:buChar char="q"/>
            </a:pPr>
            <a:r>
              <a:rPr lang="en-US" dirty="0">
                <a:latin typeface="Times New Roman" pitchFamily="18" charset="0"/>
                <a:cs typeface="Times New Roman" pitchFamily="18" charset="0"/>
              </a:rPr>
              <a:t>Employee commitment and trust</a:t>
            </a:r>
          </a:p>
          <a:p>
            <a:pPr algn="l" rtl="0">
              <a:lnSpc>
                <a:spcPct val="150000"/>
              </a:lnSpc>
              <a:buFont typeface="Wingdings" pitchFamily="2" charset="2"/>
              <a:buChar char="q"/>
            </a:pPr>
            <a:r>
              <a:rPr lang="en-US" dirty="0">
                <a:latin typeface="Times New Roman" pitchFamily="18" charset="0"/>
                <a:cs typeface="Times New Roman" pitchFamily="18" charset="0"/>
              </a:rPr>
              <a:t>Investor loyalty and trust</a:t>
            </a:r>
          </a:p>
          <a:p>
            <a:pPr algn="l" rtl="0">
              <a:lnSpc>
                <a:spcPct val="150000"/>
              </a:lnSpc>
              <a:buFont typeface="Wingdings" pitchFamily="2" charset="2"/>
              <a:buChar char="q"/>
            </a:pPr>
            <a:r>
              <a:rPr lang="en-US" dirty="0">
                <a:latin typeface="Times New Roman" pitchFamily="18" charset="0"/>
                <a:cs typeface="Times New Roman" pitchFamily="18" charset="0"/>
              </a:rPr>
              <a:t>Customer satisfaction and trust</a:t>
            </a:r>
          </a:p>
          <a:p>
            <a:pPr algn="l" rtl="0">
              <a:lnSpc>
                <a:spcPct val="150000"/>
              </a:lnSpc>
              <a:buFont typeface="Wingdings" pitchFamily="2" charset="2"/>
              <a:buChar char="q"/>
            </a:pPr>
            <a:r>
              <a:rPr lang="en-US" dirty="0">
                <a:latin typeface="Times New Roman" pitchFamily="18" charset="0"/>
                <a:cs typeface="Times New Roman" pitchFamily="18" charset="0"/>
              </a:rPr>
              <a:t>Long term profits</a:t>
            </a:r>
          </a:p>
          <a:p>
            <a:pPr algn="l" rtl="0">
              <a:lnSpc>
                <a:spcPct val="150000"/>
              </a:lnSpc>
              <a:buNone/>
            </a:pPr>
            <a:endParaRPr lang="en-US" dirty="0">
              <a:latin typeface="Times New Roman" pitchFamily="18" charset="0"/>
              <a:cs typeface="Times New Roman" pitchFamily="18" charset="0"/>
            </a:endParaRPr>
          </a:p>
          <a:p>
            <a:pPr algn="l" rtl="0"/>
            <a:endParaRPr lang="ar-SA" dirty="0"/>
          </a:p>
        </p:txBody>
      </p:sp>
    </p:spTree>
    <p:extLst>
      <p:ext uri="{BB962C8B-B14F-4D97-AF65-F5344CB8AC3E}">
        <p14:creationId xmlns:p14="http://schemas.microsoft.com/office/powerpoint/2010/main" val="1270321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ar-SA" dirty="0"/>
          </a:p>
        </p:txBody>
      </p:sp>
      <p:sp>
        <p:nvSpPr>
          <p:cNvPr id="3" name="Content Placeholder 2"/>
          <p:cNvSpPr>
            <a:spLocks noGrp="1"/>
          </p:cNvSpPr>
          <p:nvPr>
            <p:ph idx="1"/>
          </p:nvPr>
        </p:nvSpPr>
        <p:spPr>
          <a:xfrm>
            <a:off x="0" y="1600200"/>
            <a:ext cx="9144000" cy="5257800"/>
          </a:xfrm>
        </p:spPr>
        <p:txBody>
          <a:bodyPr>
            <a:normAutofit/>
          </a:bodyPr>
          <a:lstStyle/>
          <a:p>
            <a:pPr algn="l" rtl="0">
              <a:lnSpc>
                <a:spcPct val="150000"/>
              </a:lnSpc>
            </a:pPr>
            <a:r>
              <a:rPr lang="en-US" sz="2000" i="1" dirty="0"/>
              <a:t>Al-</a:t>
            </a:r>
            <a:r>
              <a:rPr lang="en-US" sz="2000" i="1" dirty="0" err="1"/>
              <a:t>Turki</a:t>
            </a:r>
            <a:r>
              <a:rPr lang="en-US" sz="2000" i="1" dirty="0"/>
              <a:t>, U. &amp; </a:t>
            </a:r>
            <a:r>
              <a:rPr lang="en-US" sz="2000" i="1" dirty="0" err="1"/>
              <a:t>Andijani</a:t>
            </a:r>
            <a:r>
              <a:rPr lang="en-US" sz="2000" i="1" dirty="0"/>
              <a:t>, A. (1997). “Quality control practices in Saudi Arabia: survey result”, </a:t>
            </a:r>
            <a:r>
              <a:rPr lang="en-US" sz="2000" i="1" u="sng" dirty="0"/>
              <a:t>Production Planning &amp; Control</a:t>
            </a:r>
            <a:r>
              <a:rPr lang="en-US" sz="2000" i="1" dirty="0"/>
              <a:t>, Vol. 8 Issue 8, pp. 726-730 </a:t>
            </a:r>
            <a:endParaRPr lang="en-US" sz="2000" i="1" dirty="0" smtClean="0"/>
          </a:p>
          <a:p>
            <a:pPr algn="l" rtl="0">
              <a:lnSpc>
                <a:spcPct val="150000"/>
              </a:lnSpc>
            </a:pPr>
            <a:r>
              <a:rPr lang="en-US" sz="2000" i="1" dirty="0" err="1"/>
              <a:t>Bjerke</a:t>
            </a:r>
            <a:r>
              <a:rPr lang="en-US" sz="2000" i="1" dirty="0"/>
              <a:t>, B. and Al-Meer, A. (1993). “Culture’s Consequence: Management in Saudi Arabia”, </a:t>
            </a:r>
            <a:r>
              <a:rPr lang="en-US" sz="2000" i="1" u="sng" dirty="0"/>
              <a:t>Leadership &amp; Organization Development Journal</a:t>
            </a:r>
            <a:r>
              <a:rPr lang="en-US" sz="2000" i="1" dirty="0"/>
              <a:t>, Vol.14, </a:t>
            </a:r>
            <a:r>
              <a:rPr lang="en-US" sz="2000" i="1" dirty="0" err="1"/>
              <a:t>Iss</a:t>
            </a:r>
            <a:r>
              <a:rPr lang="en-US" sz="2000" i="1" dirty="0"/>
              <a:t>. 2, pp.. 30-36. </a:t>
            </a:r>
            <a:endParaRPr lang="en-US" sz="2000" i="1" dirty="0" smtClean="0"/>
          </a:p>
          <a:p>
            <a:pPr algn="l" rtl="0">
              <a:lnSpc>
                <a:spcPct val="150000"/>
              </a:lnSpc>
            </a:pPr>
            <a:r>
              <a:rPr lang="en-US" sz="2000" i="1" dirty="0" err="1"/>
              <a:t>Cobbold</a:t>
            </a:r>
            <a:r>
              <a:rPr lang="en-US" sz="2000" i="1" dirty="0"/>
              <a:t>, I. Lawrie, G. and </a:t>
            </a:r>
            <a:r>
              <a:rPr lang="en-US" sz="2000" i="1" dirty="0" err="1"/>
              <a:t>Issa</a:t>
            </a:r>
            <a:r>
              <a:rPr lang="en-US" sz="2000" i="1" dirty="0"/>
              <a:t>, K. (2004). “Designing a strategic management system using Third-Generation Balanced Scorecard: A case study”, </a:t>
            </a:r>
            <a:r>
              <a:rPr lang="en-US" sz="2000" i="1" u="sng" dirty="0"/>
              <a:t>International Journal of Productivity and Performance Management</a:t>
            </a:r>
            <a:r>
              <a:rPr lang="en-US" sz="2000" i="1" dirty="0"/>
              <a:t>, Vol. 53, No. 7, pp. 624-634. </a:t>
            </a:r>
            <a:endParaRPr lang="en-US" sz="2000" i="1" dirty="0" smtClean="0"/>
          </a:p>
          <a:p>
            <a:pPr algn="l" rtl="0"/>
            <a:endParaRPr lang="en-US" sz="2000" i="1" dirty="0" smtClean="0"/>
          </a:p>
          <a:p>
            <a:pPr algn="l" rtl="0"/>
            <a:endParaRPr lang="ar-SA" sz="2000" i="1" dirty="0"/>
          </a:p>
        </p:txBody>
      </p:sp>
    </p:spTree>
    <p:extLst>
      <p:ext uri="{BB962C8B-B14F-4D97-AF65-F5344CB8AC3E}">
        <p14:creationId xmlns:p14="http://schemas.microsoft.com/office/powerpoint/2010/main" val="26042386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Damask</Template>
  <TotalTime>1661</TotalTime>
  <Words>402</Words>
  <Application>Microsoft Office PowerPoint</Application>
  <PresentationFormat>On-screen Show (4:3)</PresentationFormat>
  <Paragraphs>61</Paragraphs>
  <Slides>10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Bookman Old Style</vt:lpstr>
      <vt:lpstr>Calibri</vt:lpstr>
      <vt:lpstr>Lucida Calligraphy</vt:lpstr>
      <vt:lpstr>Rockwell</vt:lpstr>
      <vt:lpstr>Times New Roman</vt:lpstr>
      <vt:lpstr>Wingdings</vt:lpstr>
      <vt:lpstr>Damask</vt:lpstr>
      <vt:lpstr>Case Study About Zamil company </vt:lpstr>
      <vt:lpstr>Outline </vt:lpstr>
      <vt:lpstr>Background of Zamil </vt:lpstr>
      <vt:lpstr>Case Study About Zamil Company (Air Conditional) </vt:lpstr>
      <vt:lpstr>Products Before &amp; After </vt:lpstr>
      <vt:lpstr>Quality Before &amp; After</vt:lpstr>
      <vt:lpstr>Factors </vt:lpstr>
      <vt:lpstr> Benefits of Business Ethics</vt:lpstr>
      <vt:lpstr>References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Dr. ABO ~ LILO</dc:creator>
  <cp:lastModifiedBy>ACM</cp:lastModifiedBy>
  <cp:revision>171</cp:revision>
  <dcterms:created xsi:type="dcterms:W3CDTF">2012-11-26T19:55:27Z</dcterms:created>
  <dcterms:modified xsi:type="dcterms:W3CDTF">2017-01-03T23:33:06Z</dcterms:modified>
</cp:coreProperties>
</file>